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93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8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4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6.xml"/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8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9.xml"/><Relationship Id="rId2" Type="http://schemas.openxmlformats.org/officeDocument/2006/relationships/image" Target="../media/image20.pn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0.xml"/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69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r>
              <a:rPr lang="en-US" altLang="zh-CN"/>
              <a:t>Pivot</a:t>
            </a:r>
            <a:r>
              <a:rPr lang="en-US" altLang="zh-CN"/>
              <a:t>al Surgical Implant Placement Tool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r>
              <a:rPr lang="en-US" altLang="zh-CN"/>
              <a:t>Neuralink, US 2023/0157779, 5/25/2023</a:t>
            </a:r>
            <a:endParaRPr lang="en-US" altLang="zh-CN"/>
          </a:p>
          <a:p>
            <a:r>
              <a:rPr lang="en-US" altLang="zh-CN"/>
              <a:t>4/14/2024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Top perspective view of implant attached to cranium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681480"/>
            <a:ext cx="6438900" cy="4568190"/>
          </a:xfrm>
        </p:spPr>
        <p:txBody>
          <a:bodyPr/>
          <a:p>
            <a:r>
              <a:rPr lang="en-US" altLang="zh-CN"/>
              <a:t>Brain implant is secured by</a:t>
            </a:r>
            <a:r>
              <a:rPr lang="en-US" altLang="zh-CN" b="1"/>
              <a:t> insert 1+ </a:t>
            </a:r>
            <a:r>
              <a:rPr lang="en-US" altLang="zh-CN" b="1"/>
              <a:t>biocompatible implant attachment screws </a:t>
            </a:r>
            <a:r>
              <a:rPr lang="en-US" altLang="zh-CN"/>
              <a:t>through </a:t>
            </a:r>
            <a:r>
              <a:rPr lang="en-US" altLang="zh-CN" b="1"/>
              <a:t>mounting eyelets</a:t>
            </a:r>
            <a:endParaRPr lang="en-US" altLang="zh-CN" b="1"/>
          </a:p>
        </p:txBody>
      </p:sp>
      <p:pic>
        <p:nvPicPr>
          <p:cNvPr id="4" name="图片 3" descr="截图202404121636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1500" y="1198880"/>
            <a:ext cx="4958080" cy="5179695"/>
          </a:xfrm>
          <a:prstGeom prst="rect">
            <a:avLst/>
          </a:prstGeom>
        </p:spPr>
      </p:pic>
      <p:pic>
        <p:nvPicPr>
          <p:cNvPr id="5" name="图片 4" descr="截图20240412163658"/>
          <p:cNvPicPr>
            <a:picLocks noChangeAspect="1"/>
          </p:cNvPicPr>
          <p:nvPr/>
        </p:nvPicPr>
        <p:blipFill>
          <a:blip r:embed="rId2"/>
          <a:srcRect l="31340" t="49001" r="46504" b="31360"/>
          <a:stretch>
            <a:fillRect/>
          </a:stretch>
        </p:blipFill>
        <p:spPr>
          <a:xfrm>
            <a:off x="5302885" y="3234690"/>
            <a:ext cx="1618615" cy="16903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Procedure - Implant placement on </a:t>
            </a:r>
            <a:r>
              <a:rPr lang="en-US" altLang="zh-CN"/>
              <a:t>cranium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截图202404121637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1350" y="1313815"/>
            <a:ext cx="3420745" cy="52108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Step 1: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547995" cy="4759325"/>
          </a:xfrm>
        </p:spPr>
        <p:txBody>
          <a:bodyPr/>
          <a:p>
            <a:r>
              <a:rPr lang="en-US" altLang="zh-CN"/>
              <a:t>Attach base member to cranium via biocompatible screws</a:t>
            </a:r>
            <a:endParaRPr lang="en-US" altLang="zh-CN"/>
          </a:p>
          <a:p>
            <a:r>
              <a:rPr lang="en-US" altLang="zh-CN"/>
              <a:t>Need to determine tilt angle + position on cranium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 descr="截图20240412163705"/>
          <p:cNvPicPr>
            <a:picLocks noChangeAspect="1"/>
          </p:cNvPicPr>
          <p:nvPr/>
        </p:nvPicPr>
        <p:blipFill>
          <a:blip r:embed="rId1"/>
          <a:srcRect l="28075" t="3238" r="9321" b="81937"/>
          <a:stretch>
            <a:fillRect/>
          </a:stretch>
        </p:blipFill>
        <p:spPr>
          <a:xfrm>
            <a:off x="6249670" y="154305"/>
            <a:ext cx="5569585" cy="2009140"/>
          </a:xfrm>
          <a:prstGeom prst="rect">
            <a:avLst/>
          </a:prstGeom>
        </p:spPr>
      </p:pic>
      <p:pic>
        <p:nvPicPr>
          <p:cNvPr id="11" name="图片 10" descr="截图20240412163612"/>
          <p:cNvPicPr>
            <a:picLocks noChangeAspect="1"/>
          </p:cNvPicPr>
          <p:nvPr/>
        </p:nvPicPr>
        <p:blipFill>
          <a:blip r:embed="rId2"/>
          <a:srcRect l="-200" t="1305" r="306" b="-2756"/>
          <a:stretch>
            <a:fillRect/>
          </a:stretch>
        </p:blipFill>
        <p:spPr>
          <a:xfrm>
            <a:off x="7552055" y="2708910"/>
            <a:ext cx="3972560" cy="4149090"/>
          </a:xfrm>
          <a:prstGeom prst="rect">
            <a:avLst/>
          </a:prstGeom>
        </p:spPr>
      </p:pic>
      <p:pic>
        <p:nvPicPr>
          <p:cNvPr id="12" name="图片 11" descr="截图20240412163612"/>
          <p:cNvPicPr>
            <a:picLocks noChangeAspect="1"/>
          </p:cNvPicPr>
          <p:nvPr/>
        </p:nvPicPr>
        <p:blipFill>
          <a:blip r:embed="rId3"/>
          <a:srcRect l="36941" t="55410" r="38880" b="18263"/>
          <a:stretch>
            <a:fillRect/>
          </a:stretch>
        </p:blipFill>
        <p:spPr>
          <a:xfrm>
            <a:off x="3367405" y="3429000"/>
            <a:ext cx="2796540" cy="31305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2: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5662930" cy="4759325"/>
          </a:xfrm>
        </p:spPr>
        <p:txBody>
          <a:bodyPr/>
          <a:p>
            <a:r>
              <a:rPr lang="en-US" altLang="zh-CN"/>
              <a:t>Can disengage locking screw before </a:t>
            </a:r>
            <a:r>
              <a:rPr lang="en-US" altLang="zh-CN"/>
              <a:t>rotating pivot </a:t>
            </a:r>
            <a:r>
              <a:rPr lang="en-US" altLang="zh-CN"/>
              <a:t>arm</a:t>
            </a:r>
            <a:endParaRPr lang="en-US" altLang="zh-CN"/>
          </a:p>
        </p:txBody>
      </p:sp>
      <p:pic>
        <p:nvPicPr>
          <p:cNvPr id="4" name="图片 3" descr="截图20240412163705"/>
          <p:cNvPicPr>
            <a:picLocks noChangeAspect="1"/>
          </p:cNvPicPr>
          <p:nvPr/>
        </p:nvPicPr>
        <p:blipFill>
          <a:blip r:embed="rId1"/>
          <a:srcRect l="25000" t="18463" r="9113" b="66576"/>
          <a:stretch>
            <a:fillRect/>
          </a:stretch>
        </p:blipFill>
        <p:spPr>
          <a:xfrm>
            <a:off x="6948170" y="93345"/>
            <a:ext cx="5533390" cy="1914525"/>
          </a:xfrm>
          <a:prstGeom prst="rect">
            <a:avLst/>
          </a:prstGeom>
        </p:spPr>
      </p:pic>
      <p:pic>
        <p:nvPicPr>
          <p:cNvPr id="6" name="图片 5" descr="截图20240412163630"/>
          <p:cNvPicPr>
            <a:picLocks noChangeAspect="1"/>
          </p:cNvPicPr>
          <p:nvPr/>
        </p:nvPicPr>
        <p:blipFill>
          <a:blip r:embed="rId2"/>
          <a:srcRect l="29093" t="49162" r="31917" b="19051"/>
          <a:stretch>
            <a:fillRect/>
          </a:stretch>
        </p:blipFill>
        <p:spPr>
          <a:xfrm>
            <a:off x="6995795" y="2626995"/>
            <a:ext cx="3910330" cy="3698875"/>
          </a:xfrm>
          <a:prstGeom prst="rect">
            <a:avLst/>
          </a:prstGeom>
        </p:spPr>
      </p:pic>
      <p:pic>
        <p:nvPicPr>
          <p:cNvPr id="8" name="图片 7" descr="截图20240412163612"/>
          <p:cNvPicPr>
            <a:picLocks noChangeAspect="1"/>
          </p:cNvPicPr>
          <p:nvPr/>
        </p:nvPicPr>
        <p:blipFill>
          <a:blip r:embed="rId3"/>
          <a:srcRect l="33361" t="51235" r="9386" b="13227"/>
          <a:stretch>
            <a:fillRect/>
          </a:stretch>
        </p:blipFill>
        <p:spPr>
          <a:xfrm>
            <a:off x="1331595" y="2930525"/>
            <a:ext cx="3432810" cy="295719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3: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932305"/>
            <a:ext cx="10968990" cy="4317365"/>
          </a:xfrm>
        </p:spPr>
        <p:txBody>
          <a:bodyPr/>
          <a:p>
            <a:r>
              <a:rPr lang="en-US" altLang="zh-CN"/>
              <a:t>Can be achieved by rotating a screw such that a </a:t>
            </a:r>
            <a:r>
              <a:rPr lang="en-US" altLang="zh-CN" b="1"/>
              <a:t>distance is created </a:t>
            </a:r>
            <a:r>
              <a:rPr lang="en-US" altLang="zh-CN"/>
              <a:t>between </a:t>
            </a:r>
            <a:r>
              <a:rPr lang="en-US" altLang="zh-CN" b="1"/>
              <a:t>receiving portion and pivot arm</a:t>
            </a:r>
            <a:endParaRPr lang="en-US" altLang="zh-CN" b="1"/>
          </a:p>
          <a:p>
            <a:r>
              <a:rPr lang="en-US" altLang="zh-CN"/>
              <a:t>Can also achieve via sliding mechanism with lock to prevent height adjustment when not actuated</a:t>
            </a:r>
            <a:endParaRPr lang="en-US" altLang="zh-CN"/>
          </a:p>
        </p:txBody>
      </p:sp>
      <p:pic>
        <p:nvPicPr>
          <p:cNvPr id="4" name="图片 3" descr="截图20240412163705"/>
          <p:cNvPicPr>
            <a:picLocks noChangeAspect="1"/>
          </p:cNvPicPr>
          <p:nvPr/>
        </p:nvPicPr>
        <p:blipFill>
          <a:blip r:embed="rId1"/>
          <a:srcRect l="26634" t="32878" r="6246" b="49469"/>
          <a:stretch>
            <a:fillRect/>
          </a:stretch>
        </p:blipFill>
        <p:spPr>
          <a:xfrm>
            <a:off x="7139305" y="0"/>
            <a:ext cx="5099050" cy="2042795"/>
          </a:xfrm>
          <a:prstGeom prst="rect">
            <a:avLst/>
          </a:prstGeom>
        </p:spPr>
      </p:pic>
      <p:pic>
        <p:nvPicPr>
          <p:cNvPr id="7" name="图片 6" descr="39239cf6485f73ce3bd04f2e3718153"/>
          <p:cNvPicPr>
            <a:picLocks noChangeAspect="1"/>
          </p:cNvPicPr>
          <p:nvPr/>
        </p:nvPicPr>
        <p:blipFill>
          <a:blip r:embed="rId2"/>
          <a:srcRect l="54364" t="7838" b="39826"/>
          <a:stretch>
            <a:fillRect/>
          </a:stretch>
        </p:blipFill>
        <p:spPr>
          <a:xfrm>
            <a:off x="7853045" y="3857625"/>
            <a:ext cx="2784475" cy="208724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6015355" y="4898390"/>
            <a:ext cx="1181100" cy="635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 descr="截图20240412163630"/>
          <p:cNvPicPr>
            <a:picLocks noChangeAspect="1"/>
          </p:cNvPicPr>
          <p:nvPr/>
        </p:nvPicPr>
        <p:blipFill>
          <a:blip r:embed="rId3"/>
          <a:srcRect l="26300" t="41846" r="32356" b="17509"/>
          <a:stretch>
            <a:fillRect/>
          </a:stretch>
        </p:blipFill>
        <p:spPr>
          <a:xfrm>
            <a:off x="3460115" y="3857625"/>
            <a:ext cx="1898650" cy="20993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4: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2564765"/>
            <a:ext cx="6553200" cy="3684905"/>
          </a:xfrm>
        </p:spPr>
        <p:txBody>
          <a:bodyPr/>
          <a:p>
            <a:r>
              <a:rPr lang="en-US" altLang="zh-CN"/>
              <a:t>Can be removably attached by receiving portion of the brain via friction, magnetics, adhesives, screws, etc.</a:t>
            </a:r>
            <a:endParaRPr lang="en-US" altLang="zh-CN"/>
          </a:p>
          <a:p>
            <a:r>
              <a:rPr lang="en-US" altLang="zh-CN"/>
              <a:t>Can be released using screwdriver </a:t>
            </a:r>
            <a:endParaRPr lang="en-US" altLang="zh-CN"/>
          </a:p>
        </p:txBody>
      </p:sp>
      <p:pic>
        <p:nvPicPr>
          <p:cNvPr id="4" name="图片 3" descr="截图20240412163705"/>
          <p:cNvPicPr>
            <a:picLocks noChangeAspect="1"/>
          </p:cNvPicPr>
          <p:nvPr/>
        </p:nvPicPr>
        <p:blipFill>
          <a:blip r:embed="rId1"/>
          <a:srcRect l="26842" t="50804" r="11787" b="31679"/>
          <a:stretch>
            <a:fillRect/>
          </a:stretch>
        </p:blipFill>
        <p:spPr>
          <a:xfrm>
            <a:off x="3653790" y="235585"/>
            <a:ext cx="5015230" cy="2180590"/>
          </a:xfrm>
          <a:prstGeom prst="rect">
            <a:avLst/>
          </a:prstGeom>
        </p:spPr>
      </p:pic>
      <p:pic>
        <p:nvPicPr>
          <p:cNvPr id="5" name="图片 4" descr="截图202404121635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545" y="2439670"/>
            <a:ext cx="3667125" cy="41243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Step 5: 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843405"/>
            <a:ext cx="10968990" cy="4023360"/>
          </a:xfrm>
        </p:spPr>
        <p:txBody>
          <a:bodyPr/>
          <a:p>
            <a:r>
              <a:rPr lang="en-US" altLang="zh-CN">
                <a:sym typeface="+mn-ea"/>
              </a:rPr>
              <a:t>Can be achieved by rotating a screw such that a </a:t>
            </a:r>
            <a:r>
              <a:rPr lang="en-US" altLang="zh-CN" b="1">
                <a:sym typeface="+mn-ea"/>
              </a:rPr>
              <a:t>distance is reduced </a:t>
            </a:r>
            <a:r>
              <a:rPr lang="en-US" altLang="zh-CN">
                <a:sym typeface="+mn-ea"/>
              </a:rPr>
              <a:t>between </a:t>
            </a:r>
            <a:r>
              <a:rPr lang="en-US" altLang="zh-CN" b="1">
                <a:sym typeface="+mn-ea"/>
              </a:rPr>
              <a:t>receiving portion and pivot arm </a:t>
            </a:r>
            <a:r>
              <a:rPr lang="en-US" altLang="zh-CN">
                <a:sym typeface="+mn-ea"/>
              </a:rPr>
              <a:t>(opposite from step 3)</a:t>
            </a:r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Can also achieve via sliding mechanism with force opposite to step 3</a:t>
            </a:r>
            <a:endParaRPr lang="en-US" altLang="zh-CN" b="1"/>
          </a:p>
          <a:p>
            <a:endParaRPr lang="zh-CN" altLang="en-US"/>
          </a:p>
        </p:txBody>
      </p:sp>
      <p:pic>
        <p:nvPicPr>
          <p:cNvPr id="4" name="图片 3" descr="截图20240412163705"/>
          <p:cNvPicPr>
            <a:picLocks noChangeAspect="1"/>
          </p:cNvPicPr>
          <p:nvPr/>
        </p:nvPicPr>
        <p:blipFill>
          <a:blip r:embed="rId1"/>
          <a:srcRect l="25817" t="68458" r="8905" b="14699"/>
          <a:stretch>
            <a:fillRect/>
          </a:stretch>
        </p:blipFill>
        <p:spPr>
          <a:xfrm>
            <a:off x="5186045" y="0"/>
            <a:ext cx="5011420" cy="1969770"/>
          </a:xfrm>
          <a:prstGeom prst="rect">
            <a:avLst/>
          </a:prstGeom>
        </p:spPr>
      </p:pic>
      <p:pic>
        <p:nvPicPr>
          <p:cNvPr id="7" name="图片 6" descr="截图20240412163630"/>
          <p:cNvPicPr>
            <a:picLocks noChangeAspect="1"/>
          </p:cNvPicPr>
          <p:nvPr/>
        </p:nvPicPr>
        <p:blipFill>
          <a:blip r:embed="rId2"/>
          <a:srcRect l="29093" t="41630" r="31917" b="19051"/>
          <a:stretch>
            <a:fillRect/>
          </a:stretch>
        </p:blipFill>
        <p:spPr>
          <a:xfrm>
            <a:off x="2540000" y="3352165"/>
            <a:ext cx="2935605" cy="3246120"/>
          </a:xfrm>
          <a:prstGeom prst="rect">
            <a:avLst/>
          </a:prstGeom>
        </p:spPr>
      </p:pic>
      <p:pic>
        <p:nvPicPr>
          <p:cNvPr id="8" name="图片 7" descr="截图202404121636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3593465"/>
            <a:ext cx="2665730" cy="278511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6044565" y="4791075"/>
            <a:ext cx="1536700" cy="6350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</a:t>
            </a:r>
            <a:r>
              <a:rPr lang="en-US" altLang="zh-CN"/>
              <a:t>otivation / Background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Accessing data from single neuron in isolation is inaccurate -- need to </a:t>
            </a:r>
            <a:r>
              <a:rPr lang="en-US" altLang="zh-CN" b="1"/>
              <a:t>access </a:t>
            </a:r>
            <a:r>
              <a:rPr lang="en-US" altLang="zh-CN"/>
              <a:t>data from </a:t>
            </a:r>
            <a:r>
              <a:rPr lang="en-US" altLang="zh-CN" b="1"/>
              <a:t>multiple neurons </a:t>
            </a:r>
            <a:endParaRPr lang="en-US" altLang="zh-CN"/>
          </a:p>
          <a:p>
            <a:r>
              <a:rPr lang="en-US" altLang="zh-CN" b="1"/>
              <a:t>Support circuitry</a:t>
            </a:r>
            <a:r>
              <a:rPr lang="en-US" altLang="zh-CN"/>
              <a:t> with central unit is needed for accessing multiple neurons to increase sensor accuracy, but is </a:t>
            </a:r>
            <a:r>
              <a:rPr lang="en-US" altLang="zh-CN" b="1"/>
              <a:t>fragile</a:t>
            </a:r>
            <a:r>
              <a:rPr lang="en-US" altLang="zh-CN"/>
              <a:t> - not easily reparable post-implantaion</a:t>
            </a:r>
            <a:endParaRPr lang="en-US" altLang="zh-CN"/>
          </a:p>
          <a:p>
            <a:r>
              <a:rPr lang="en-US" altLang="zh-CN"/>
              <a:t>Need to consider </a:t>
            </a:r>
            <a:r>
              <a:rPr lang="en-US" altLang="zh-CN" b="1"/>
              <a:t>alignment &amp; stability</a:t>
            </a:r>
            <a:r>
              <a:rPr lang="en-US" altLang="zh-CN"/>
              <a:t> factors for central unit </a:t>
            </a:r>
            <a:endParaRPr lang="en-US" altLang="zh-CN"/>
          </a:p>
          <a:p>
            <a:r>
              <a:rPr lang="en-US" altLang="zh-CN" b="1"/>
              <a:t>Conventional </a:t>
            </a:r>
            <a:r>
              <a:rPr lang="en-US" altLang="zh-CN"/>
              <a:t>methods rely on </a:t>
            </a:r>
            <a:r>
              <a:rPr lang="en-US" altLang="zh-CN" b="1"/>
              <a:t>technicians / physicians’ qualifications</a:t>
            </a:r>
            <a:r>
              <a:rPr lang="en-US" altLang="zh-CN"/>
              <a:t> for performing procedures such as </a:t>
            </a:r>
            <a:r>
              <a:rPr lang="en-US" altLang="zh-CN" b="1"/>
              <a:t>positioning implanted device (need $$$$ to hire!)</a:t>
            </a:r>
            <a:endParaRPr lang="en-US" altLang="zh-CN" b="1"/>
          </a:p>
          <a:p>
            <a:r>
              <a:rPr lang="en-US" altLang="zh-CN"/>
              <a:t>Need </a:t>
            </a:r>
            <a:r>
              <a:rPr lang="en-US" altLang="zh-CN" b="1"/>
              <a:t>improved mechanism </a:t>
            </a:r>
            <a:r>
              <a:rPr lang="en-US" altLang="zh-CN"/>
              <a:t>of </a:t>
            </a:r>
            <a:r>
              <a:rPr lang="en-US" altLang="zh-CN" b="1"/>
              <a:t>brain implantations </a:t>
            </a:r>
            <a:r>
              <a:rPr lang="en-US" altLang="zh-CN"/>
              <a:t>for </a:t>
            </a:r>
            <a:r>
              <a:rPr lang="en-US" altLang="zh-CN" b="1"/>
              <a:t>better control &amp; stability without risking damage to electrodes </a:t>
            </a:r>
            <a:endParaRPr lang="en-US" altLang="zh-CN" b="1"/>
          </a:p>
          <a:p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>
              <a:lnSpc>
                <a:spcPct val="110000"/>
              </a:lnSpc>
            </a:pPr>
            <a:r>
              <a:rPr lang="en-US" altLang="zh-CN"/>
              <a:t>Outline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 altLang="zh-CN"/>
              <a:t>Goal: Discuss brain implant apparatus with base member contoured to rest against cranium + ways how to place implant using </a:t>
            </a:r>
            <a:r>
              <a:rPr lang="en-US" altLang="zh-CN"/>
              <a:t>tool</a:t>
            </a:r>
            <a:endParaRPr lang="en-US" altLang="zh-CN"/>
          </a:p>
          <a:p>
            <a:r>
              <a:rPr lang="en-US" altLang="zh-CN"/>
              <a:t>Embodiments:</a:t>
            </a:r>
            <a:endParaRPr lang="en-US" altLang="zh-CN"/>
          </a:p>
          <a:p>
            <a:pPr lvl="1"/>
            <a:r>
              <a:rPr lang="en-US" altLang="zh-CN"/>
              <a:t>Top perspective view of brain implant apparatus with cover</a:t>
            </a:r>
            <a:endParaRPr lang="en-US" altLang="zh-CN"/>
          </a:p>
          <a:p>
            <a:pPr lvl="1"/>
            <a:r>
              <a:rPr lang="en-US" altLang="zh-CN"/>
              <a:t>Top perspective view of brain </a:t>
            </a:r>
            <a:r>
              <a:rPr lang="en-US" altLang="zh-CN">
                <a:sym typeface="+mn-ea"/>
              </a:rPr>
              <a:t>implant apparatus without cover (1st configuration)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Perspective view of brain implant without cartridge and mount attachment (1st configuration)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Perspective view of brain implant (2nd configuration)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Top perspective view of brain implant apparatus with lowering assembly </a:t>
            </a:r>
            <a:r>
              <a:rPr lang="en-US" altLang="zh-CN">
                <a:sym typeface="+mn-ea"/>
              </a:rPr>
              <a:t>extended (2nd configuration)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Top perspective view of brain implant apparatus with implant positioned wthin implant placement site (</a:t>
            </a:r>
            <a:r>
              <a:rPr lang="en-US" altLang="zh-CN">
                <a:sym typeface="+mn-ea"/>
              </a:rPr>
              <a:t>back to 1st configuration)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Top perspective view of implant attached to cranium</a:t>
            </a:r>
            <a:endParaRPr lang="en-US" altLang="zh-CN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Flowchart of procedure for implant placement inside </a:t>
            </a:r>
            <a:r>
              <a:rPr lang="en-US" altLang="zh-CN">
                <a:sym typeface="+mn-ea"/>
              </a:rPr>
              <a:t>cranium</a:t>
            </a:r>
            <a:endParaRPr lang="en-US" altLang="zh-CN">
              <a:sym typeface="+mn-ea"/>
            </a:endParaRPr>
          </a:p>
          <a:p>
            <a:pPr lvl="1"/>
            <a:endParaRPr lang="en-US" altLang="zh-CN">
              <a:sym typeface="+mn-ea"/>
            </a:endParaRPr>
          </a:p>
          <a:p>
            <a:pPr lvl="1"/>
            <a:endParaRPr lang="en-US" altLang="zh-CN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Top perspective view of brain implant apparatus with cover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6308090" cy="4759325"/>
          </a:xfrm>
        </p:spPr>
        <p:txBody>
          <a:bodyPr/>
          <a:p>
            <a:r>
              <a:rPr lang="en-US" altLang="zh-CN"/>
              <a:t>Cover - transparent to brain to assist in positioning of brain apparatus relative to site</a:t>
            </a:r>
            <a:endParaRPr lang="en-US" altLang="zh-CN"/>
          </a:p>
          <a:p>
            <a:r>
              <a:rPr lang="en-US" altLang="zh-CN"/>
              <a:t>Level - measure / adjust tilt of placement apparatus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5" name="图片 4" descr="截图202404121636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6420" y="929005"/>
            <a:ext cx="4555490" cy="53206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Top perspective view of brain </a:t>
            </a:r>
            <a:r>
              <a:rPr lang="en-US" altLang="zh-CN">
                <a:sym typeface="+mn-ea"/>
              </a:rPr>
              <a:t>implant apparatus without cover (1st configuration)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6924040" cy="4759325"/>
          </a:xfrm>
        </p:spPr>
        <p:txBody>
          <a:bodyPr/>
          <a:p>
            <a:r>
              <a:rPr lang="en-US" altLang="zh-CN" b="1">
                <a:sym typeface="+mn-ea"/>
              </a:rPr>
              <a:t>Pivot arm in 1st configuration</a:t>
            </a:r>
            <a:r>
              <a:rPr lang="en-US" altLang="zh-CN">
                <a:sym typeface="+mn-ea"/>
              </a:rPr>
              <a:t> - </a:t>
            </a:r>
            <a:r>
              <a:rPr lang="en-US" altLang="zh-CN" b="1">
                <a:sym typeface="+mn-ea"/>
              </a:rPr>
              <a:t>Embeddable portion </a:t>
            </a:r>
            <a:r>
              <a:rPr lang="en-US" altLang="zh-CN">
                <a:sym typeface="+mn-ea"/>
              </a:rPr>
              <a:t>facing </a:t>
            </a:r>
            <a:r>
              <a:rPr lang="en-US" altLang="zh-CN" b="1">
                <a:sym typeface="+mn-ea"/>
              </a:rPr>
              <a:t>upwards (pivot arm substantially above base member)</a:t>
            </a:r>
            <a:endParaRPr lang="en-US" altLang="zh-CN" b="1"/>
          </a:p>
          <a:p>
            <a:endParaRPr lang="en-US" altLang="zh-CN"/>
          </a:p>
        </p:txBody>
      </p:sp>
      <p:pic>
        <p:nvPicPr>
          <p:cNvPr id="4" name="图片 3" descr="截图202404121635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8560" y="1717675"/>
            <a:ext cx="4417060" cy="4967605"/>
          </a:xfrm>
          <a:prstGeom prst="rect">
            <a:avLst/>
          </a:prstGeom>
        </p:spPr>
      </p:pic>
      <p:pic>
        <p:nvPicPr>
          <p:cNvPr id="7" name="图片 6" descr="截图20240412163539"/>
          <p:cNvPicPr>
            <a:picLocks noChangeAspect="1"/>
          </p:cNvPicPr>
          <p:nvPr/>
        </p:nvPicPr>
        <p:blipFill>
          <a:blip r:embed="rId2"/>
          <a:srcRect l="27501" t="40358" r="35451" b="18625"/>
          <a:stretch>
            <a:fillRect/>
          </a:stretch>
        </p:blipFill>
        <p:spPr>
          <a:xfrm>
            <a:off x="5316220" y="3030220"/>
            <a:ext cx="2357755" cy="26517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Perspective view of brain implant without cartridge and mount attachment (1st configuration)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85620"/>
            <a:ext cx="6247765" cy="4464050"/>
          </a:xfrm>
        </p:spPr>
        <p:txBody>
          <a:bodyPr/>
          <a:p>
            <a:r>
              <a:rPr lang="en-US" altLang="zh-CN" b="1">
                <a:sym typeface="+mn-ea"/>
              </a:rPr>
              <a:t>Pivot arm in 1st configuration</a:t>
            </a:r>
            <a:r>
              <a:rPr lang="en-US" altLang="zh-CN">
                <a:sym typeface="+mn-ea"/>
              </a:rPr>
              <a:t> - </a:t>
            </a:r>
            <a:r>
              <a:rPr lang="en-US" altLang="zh-CN" b="1">
                <a:sym typeface="+mn-ea"/>
              </a:rPr>
              <a:t>Embeddable portion </a:t>
            </a:r>
            <a:r>
              <a:rPr lang="en-US" altLang="zh-CN">
                <a:sym typeface="+mn-ea"/>
              </a:rPr>
              <a:t>facing </a:t>
            </a:r>
            <a:r>
              <a:rPr lang="en-US" altLang="zh-CN" b="1">
                <a:sym typeface="+mn-ea"/>
              </a:rPr>
              <a:t>upwards (pivot arm substantially above base member)</a:t>
            </a:r>
            <a:endParaRPr lang="en-US" altLang="zh-CN" b="1"/>
          </a:p>
          <a:p>
            <a:endParaRPr lang="zh-CN" altLang="en-US" b="1"/>
          </a:p>
        </p:txBody>
      </p:sp>
      <p:pic>
        <p:nvPicPr>
          <p:cNvPr id="5" name="图片 4" descr="截图202404121636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600" y="1442085"/>
            <a:ext cx="4613910" cy="5165725"/>
          </a:xfrm>
          <a:prstGeom prst="rect">
            <a:avLst/>
          </a:prstGeom>
        </p:spPr>
      </p:pic>
      <p:pic>
        <p:nvPicPr>
          <p:cNvPr id="6" name="图片 5" descr="截图20240412163612"/>
          <p:cNvPicPr>
            <a:picLocks noChangeAspect="1"/>
          </p:cNvPicPr>
          <p:nvPr/>
        </p:nvPicPr>
        <p:blipFill>
          <a:blip r:embed="rId2"/>
          <a:srcRect l="36941" t="55410" r="38880" b="18263"/>
          <a:stretch>
            <a:fillRect/>
          </a:stretch>
        </p:blipFill>
        <p:spPr>
          <a:xfrm>
            <a:off x="4359910" y="3188335"/>
            <a:ext cx="2796540" cy="31305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Perspective view of brain implant (2nd configuration)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490345"/>
            <a:ext cx="6301740" cy="4759325"/>
          </a:xfrm>
        </p:spPr>
        <p:txBody>
          <a:bodyPr/>
          <a:p>
            <a:r>
              <a:rPr lang="en-US" altLang="zh-CN" b="1"/>
              <a:t>Pivot arm</a:t>
            </a:r>
            <a:r>
              <a:rPr lang="en-US" altLang="zh-CN"/>
              <a:t> </a:t>
            </a:r>
            <a:r>
              <a:rPr lang="en-US" altLang="zh-CN"/>
              <a:t>in </a:t>
            </a:r>
            <a:r>
              <a:rPr lang="en-US" altLang="zh-CN" b="1"/>
              <a:t>2nd configuration</a:t>
            </a:r>
            <a:r>
              <a:rPr lang="en-US" altLang="zh-CN"/>
              <a:t> - </a:t>
            </a:r>
            <a:r>
              <a:rPr lang="en-US" altLang="zh-CN" b="1"/>
              <a:t>embeddable portion</a:t>
            </a:r>
            <a:r>
              <a:rPr lang="en-US" altLang="zh-CN"/>
              <a:t> of implant</a:t>
            </a:r>
            <a:r>
              <a:rPr lang="en-US" altLang="zh-CN" b="1"/>
              <a:t> facing downward (pivot arm moved down so implant is concentric with placement site)</a:t>
            </a:r>
            <a:endParaRPr lang="en-US" altLang="zh-CN" b="1"/>
          </a:p>
        </p:txBody>
      </p:sp>
      <p:pic>
        <p:nvPicPr>
          <p:cNvPr id="4" name="图片 3" descr="截图202404121636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9740" y="1219200"/>
            <a:ext cx="4507865" cy="5160645"/>
          </a:xfrm>
          <a:prstGeom prst="rect">
            <a:avLst/>
          </a:prstGeom>
        </p:spPr>
      </p:pic>
      <p:pic>
        <p:nvPicPr>
          <p:cNvPr id="5" name="图片 4" descr="截图20240412163622"/>
          <p:cNvPicPr>
            <a:picLocks noChangeAspect="1"/>
          </p:cNvPicPr>
          <p:nvPr/>
        </p:nvPicPr>
        <p:blipFill>
          <a:blip r:embed="rId2"/>
          <a:srcRect l="30455" t="44371" r="24057" b="10091"/>
          <a:stretch>
            <a:fillRect/>
          </a:stretch>
        </p:blipFill>
        <p:spPr>
          <a:xfrm>
            <a:off x="4458335" y="3867785"/>
            <a:ext cx="2451735" cy="2806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Top perspective view of brain implant apparatus with lowering assembly extended (2nd configuration)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740535"/>
            <a:ext cx="6254115" cy="4509135"/>
          </a:xfrm>
        </p:spPr>
        <p:txBody>
          <a:bodyPr/>
          <a:p>
            <a:r>
              <a:rPr lang="en-US" altLang="zh-CN" b="1">
                <a:sym typeface="+mn-ea"/>
              </a:rPr>
              <a:t>Pivot arm</a:t>
            </a:r>
            <a:r>
              <a:rPr lang="en-US" altLang="zh-CN">
                <a:sym typeface="+mn-ea"/>
              </a:rPr>
              <a:t> in </a:t>
            </a:r>
            <a:r>
              <a:rPr lang="en-US" altLang="zh-CN" b="1">
                <a:sym typeface="+mn-ea"/>
              </a:rPr>
              <a:t>2nd configuration</a:t>
            </a:r>
            <a:r>
              <a:rPr lang="en-US" altLang="zh-CN">
                <a:sym typeface="+mn-ea"/>
              </a:rPr>
              <a:t> - </a:t>
            </a:r>
            <a:r>
              <a:rPr lang="en-US" altLang="zh-CN" b="1">
                <a:sym typeface="+mn-ea"/>
              </a:rPr>
              <a:t>embeddable portion</a:t>
            </a:r>
            <a:r>
              <a:rPr lang="en-US" altLang="zh-CN">
                <a:sym typeface="+mn-ea"/>
              </a:rPr>
              <a:t> of implant</a:t>
            </a:r>
            <a:r>
              <a:rPr lang="en-US" altLang="zh-CN" b="1">
                <a:sym typeface="+mn-ea"/>
              </a:rPr>
              <a:t> facing downward </a:t>
            </a:r>
            <a:endParaRPr lang="zh-CN" altLang="en-US"/>
          </a:p>
        </p:txBody>
      </p:sp>
      <p:pic>
        <p:nvPicPr>
          <p:cNvPr id="4" name="图片 3" descr="截图202404121636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6395" y="1437640"/>
            <a:ext cx="4592320" cy="5077460"/>
          </a:xfrm>
          <a:prstGeom prst="rect">
            <a:avLst/>
          </a:prstGeom>
        </p:spPr>
      </p:pic>
      <p:pic>
        <p:nvPicPr>
          <p:cNvPr id="5" name="图片 4" descr="截图202404121636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3395" y="1564640"/>
            <a:ext cx="4592320" cy="5077460"/>
          </a:xfrm>
          <a:prstGeom prst="rect">
            <a:avLst/>
          </a:prstGeom>
        </p:spPr>
      </p:pic>
      <p:pic>
        <p:nvPicPr>
          <p:cNvPr id="6" name="图片 5" descr="截图20240412163630"/>
          <p:cNvPicPr>
            <a:picLocks noChangeAspect="1"/>
          </p:cNvPicPr>
          <p:nvPr/>
        </p:nvPicPr>
        <p:blipFill>
          <a:blip r:embed="rId2"/>
          <a:srcRect l="29093" t="49162" r="31917" b="19051"/>
          <a:stretch>
            <a:fillRect/>
          </a:stretch>
        </p:blipFill>
        <p:spPr>
          <a:xfrm>
            <a:off x="4114165" y="3562985"/>
            <a:ext cx="2818765" cy="24415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713175"/>
            <a:ext cx="10969200" cy="70560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Top perspective view of brain implant apparatus with implant positioned wthin implant placement site (back to 1st configuration)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2022475"/>
            <a:ext cx="6804025" cy="4227195"/>
          </a:xfrm>
        </p:spPr>
        <p:txBody>
          <a:bodyPr/>
          <a:p>
            <a:r>
              <a:rPr lang="en-US" altLang="zh-CN" b="1">
                <a:sym typeface="+mn-ea"/>
              </a:rPr>
              <a:t>Pivot arm in 1st configuration</a:t>
            </a:r>
            <a:r>
              <a:rPr lang="en-US" altLang="zh-CN">
                <a:sym typeface="+mn-ea"/>
              </a:rPr>
              <a:t> - </a:t>
            </a:r>
            <a:r>
              <a:rPr lang="en-US" altLang="zh-CN" b="1">
                <a:sym typeface="+mn-ea"/>
              </a:rPr>
              <a:t>Embeddable portion </a:t>
            </a:r>
            <a:r>
              <a:rPr lang="en-US" altLang="zh-CN">
                <a:sym typeface="+mn-ea"/>
              </a:rPr>
              <a:t>facing </a:t>
            </a:r>
            <a:r>
              <a:rPr lang="en-US" altLang="zh-CN" b="1">
                <a:sym typeface="+mn-ea"/>
              </a:rPr>
              <a:t>upwards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 descr="截图202404121636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12990" y="1681480"/>
            <a:ext cx="4360545" cy="4914900"/>
          </a:xfrm>
          <a:prstGeom prst="rect">
            <a:avLst/>
          </a:prstGeom>
        </p:spPr>
      </p:pic>
      <p:pic>
        <p:nvPicPr>
          <p:cNvPr id="5" name="图片 4" descr="截图20240412163638"/>
          <p:cNvPicPr>
            <a:picLocks noChangeAspect="1"/>
          </p:cNvPicPr>
          <p:nvPr/>
        </p:nvPicPr>
        <p:blipFill>
          <a:blip r:embed="rId2"/>
          <a:srcRect l="35372" t="47713" r="24873" b="15685"/>
          <a:stretch>
            <a:fillRect/>
          </a:stretch>
        </p:blipFill>
        <p:spPr>
          <a:xfrm>
            <a:off x="5582285" y="3668395"/>
            <a:ext cx="1733550" cy="19538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7505" y="6004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commondata" val="eyJoZGlkIjoiZjJiYzRjZDg4ODIxMmZkMzVjYzYxNzIzMDEwYjJjY2IifQ==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3568</Words>
  <Application>WPS 演示</Application>
  <PresentationFormat>宽屏</PresentationFormat>
  <Paragraphs>94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Pivotal Surgical Implant Placement Tool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Terry_shi</cp:lastModifiedBy>
  <cp:revision>203</cp:revision>
  <dcterms:created xsi:type="dcterms:W3CDTF">2019-06-19T02:08:00Z</dcterms:created>
  <dcterms:modified xsi:type="dcterms:W3CDTF">2024-04-14T11:08:28Z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B41612FCC8694065B4B10218F3475F53_11</vt:lpwstr>
  </property>
</Properties>
</file>